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1623-EEE5-4A8D-8E15-649B5891A93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61CD-E6D4-4197-8A86-B558D3BD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2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1623-EEE5-4A8D-8E15-649B5891A93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61CD-E6D4-4197-8A86-B558D3BD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0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1623-EEE5-4A8D-8E15-649B5891A93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61CD-E6D4-4197-8A86-B558D3BD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5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1623-EEE5-4A8D-8E15-649B5891A93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61CD-E6D4-4197-8A86-B558D3BD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6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1623-EEE5-4A8D-8E15-649B5891A93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61CD-E6D4-4197-8A86-B558D3BD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6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1623-EEE5-4A8D-8E15-649B5891A93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61CD-E6D4-4197-8A86-B558D3BD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6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1623-EEE5-4A8D-8E15-649B5891A93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61CD-E6D4-4197-8A86-B558D3BD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2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1623-EEE5-4A8D-8E15-649B5891A93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61CD-E6D4-4197-8A86-B558D3BD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4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1623-EEE5-4A8D-8E15-649B5891A93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61CD-E6D4-4197-8A86-B558D3BD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8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1623-EEE5-4A8D-8E15-649B5891A93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61CD-E6D4-4197-8A86-B558D3BD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7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1623-EEE5-4A8D-8E15-649B5891A93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61CD-E6D4-4197-8A86-B558D3BD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8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71623-EEE5-4A8D-8E15-649B5891A93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61CD-E6D4-4197-8A86-B558D3BD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7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rbth.com/lifestyle/328250-how-many-people-speak-russian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britannica.com/topic/Arabic-alphabet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4574587/evropski-dan-jezika-prepoznaj-jezi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s.rs/page/stories/sr/story/125/drustvo/518151/medjunarodni-dan-maternjeg-jezika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quickanddirtytips.com/images/ngd/bush-letter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rancophonie.org/88-etats-et-gouvernements-125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uh.edu/engines/epi2368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07" y="581451"/>
            <a:ext cx="9461679" cy="5162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5008" y="581451"/>
            <a:ext cx="9461679" cy="5162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588015"/>
            <a:ext cx="6096000" cy="42746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ruskog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(6.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ruskog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proslavlja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6.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To je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ujedno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rođenja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Aleksandra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Puškina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smatra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ocem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ruske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književnosti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jednim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najuticajnijih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ruskih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pisaca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svih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vremena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Ruskim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jezikom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govori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 </a:t>
            </a:r>
            <a:r>
              <a:rPr lang="en-US" u="none" strike="noStrike" dirty="0" smtClean="0">
                <a:solidFill>
                  <a:srgbClr val="D65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265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miliona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ljudi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čineći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najvećim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jezikom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indoevropskog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porekla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dirty="0" smtClean="0">
              <a:solidFill>
                <a:srgbClr val="47425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sr-Latn-RS" dirty="0">
              <a:solidFill>
                <a:srgbClr val="47425D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Ruski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takođe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jedan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6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zvaničnih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Ujedinjenih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Nacija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Jedan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uslova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astronaute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žele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borave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Međunarodnoj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svemirskoj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stanici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jeste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dobro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poznavanje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ruskog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predstavlja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veliki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izazov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mnoge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707" y="4196996"/>
            <a:ext cx="214597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6326" y="143750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gusarskog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jezika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(19.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septembar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r-Latn-R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gusarskog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jezika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slavi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 19.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septembra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Ovaj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neuobičajeni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praznik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nastao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spontano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Sjedinjenim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Američkim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Državama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Grupa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prijatelja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zaključila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sredinom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devedesetih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godina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 bi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jednog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dana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godišnje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ljudi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svetu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trebalo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govore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Ideja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brzo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raširila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čitavim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svetom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nastalo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slavlje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Praznik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zasnovan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romantizovanoj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ideji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gusarima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Njihov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kakvim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zamišljamo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zapravo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izmišljen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popularizovao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Diznijev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film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Ostrvo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blagom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1950.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Međutim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to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nije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istorijski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utemeljen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nikako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znači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ovaj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praznik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nije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neverovatno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zanimljiv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251" y="4456090"/>
            <a:ext cx="2999492" cy="197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690" y="1156499"/>
            <a:ext cx="6096000" cy="47762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arapskog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(18.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decembra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arapskog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slavi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18.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decembra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Ovaj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datum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izabran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tog dana 1973.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arapski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usvojen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jedan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zvaničnih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Ujedinjenih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nacija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Arapski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veoma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rasprostranjen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zvaničan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govori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čak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zemalja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dirty="0" smtClean="0">
              <a:solidFill>
                <a:srgbClr val="47425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Latn-RS" dirty="0">
              <a:solidFill>
                <a:srgbClr val="47425D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Međutim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razlike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regionalnih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dijalekata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ponekad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toliko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velike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je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ljudima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govore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gotovo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nemoguće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međusobno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sporazumeju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Najstariji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poznati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spis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ovom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jeziku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datira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u="none" strike="noStrike" dirty="0" smtClean="0">
                <a:solidFill>
                  <a:srgbClr val="D65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328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ere.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Reči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arapskom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jeziku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pišu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desna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brojevi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pišu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leva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desno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velika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uopšte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postoje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580" y="5293552"/>
            <a:ext cx="28575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471"/>
            <a:ext cx="12192000" cy="67485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3595" y="929306"/>
            <a:ext cx="4215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https://wordwall.net/resource/4574587/evropski-dan-jezika-prepoznaj-jezik</a:t>
            </a:r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9865" y="1313645"/>
            <a:ext cx="66841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/>
              <a:t>“</a:t>
            </a:r>
            <a:r>
              <a:rPr lang="en-US" sz="4800" dirty="0" err="1" smtClean="0"/>
              <a:t>Quot</a:t>
            </a:r>
            <a:r>
              <a:rPr lang="en-US" sz="4800" dirty="0" smtClean="0"/>
              <a:t> </a:t>
            </a:r>
            <a:r>
              <a:rPr lang="en-US" sz="4800" dirty="0" err="1" smtClean="0"/>
              <a:t>linguas</a:t>
            </a:r>
            <a:r>
              <a:rPr lang="en-US" sz="4800" dirty="0" smtClean="0"/>
              <a:t> </a:t>
            </a:r>
            <a:r>
              <a:rPr lang="en-US" sz="4800" dirty="0" err="1" smtClean="0"/>
              <a:t>calles</a:t>
            </a:r>
            <a:r>
              <a:rPr lang="en-US" sz="4800" dirty="0" smtClean="0"/>
              <a:t>, tot </a:t>
            </a:r>
            <a:r>
              <a:rPr lang="en-US" sz="4800" dirty="0" err="1" smtClean="0"/>
              <a:t>homines</a:t>
            </a:r>
            <a:r>
              <a:rPr lang="en-US" sz="4800" dirty="0" smtClean="0"/>
              <a:t> vales</a:t>
            </a:r>
            <a:r>
              <a:rPr lang="sr-Latn-RS" sz="4800" dirty="0" smtClean="0"/>
              <a:t>.</a:t>
            </a:r>
            <a:r>
              <a:rPr lang="en-US" sz="4800" dirty="0" smtClean="0"/>
              <a:t>” </a:t>
            </a:r>
            <a:endParaRPr lang="sr-Latn-RS" sz="4800" dirty="0"/>
          </a:p>
          <a:p>
            <a:pPr algn="just"/>
            <a:r>
              <a:rPr lang="en-US" sz="4800" dirty="0" smtClean="0"/>
              <a:t>“</a:t>
            </a:r>
            <a:r>
              <a:rPr lang="en-US" sz="4800" dirty="0" err="1" smtClean="0"/>
              <a:t>Koliko</a:t>
            </a:r>
            <a:r>
              <a:rPr lang="en-US" sz="4800" dirty="0" smtClean="0"/>
              <a:t> </a:t>
            </a:r>
            <a:r>
              <a:rPr lang="en-US" sz="4800" dirty="0" err="1" smtClean="0"/>
              <a:t>jezika</a:t>
            </a:r>
            <a:r>
              <a:rPr lang="en-US" sz="4800" dirty="0" smtClean="0"/>
              <a:t> </a:t>
            </a:r>
            <a:r>
              <a:rPr lang="en-US" sz="4800" dirty="0" err="1" smtClean="0"/>
              <a:t>znaš</a:t>
            </a:r>
            <a:r>
              <a:rPr lang="en-US" sz="4800" dirty="0" smtClean="0"/>
              <a:t>, </a:t>
            </a:r>
            <a:r>
              <a:rPr lang="en-US" sz="4800" dirty="0" err="1" smtClean="0"/>
              <a:t>toliko</a:t>
            </a:r>
            <a:r>
              <a:rPr lang="en-US" sz="4800" dirty="0" smtClean="0"/>
              <a:t> </a:t>
            </a:r>
            <a:r>
              <a:rPr lang="en-US" sz="4800" dirty="0" err="1" smtClean="0"/>
              <a:t>ljudi</a:t>
            </a:r>
            <a:r>
              <a:rPr lang="en-US" sz="4800" dirty="0" smtClean="0"/>
              <a:t> </a:t>
            </a:r>
            <a:r>
              <a:rPr lang="en-US" sz="4800" dirty="0" err="1" smtClean="0"/>
              <a:t>vrediš</a:t>
            </a:r>
            <a:r>
              <a:rPr lang="sr-Latn-RS" sz="4800" dirty="0" smtClean="0"/>
              <a:t>.</a:t>
            </a:r>
            <a:r>
              <a:rPr lang="en-US" sz="4800" dirty="0" smtClean="0"/>
              <a:t>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632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4862" y="1720840"/>
            <a:ext cx="63879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Evrope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je 2001.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progalasio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26.septembar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Evropskim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jezika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Ova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inicijativa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posvećena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naglašavanju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značaja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svih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evropskih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jezika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bi se bar tog dana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posvetila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veća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pažnja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značaju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učenja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stranih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jezika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narodi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Evrope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ohrabrili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jezike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upoznaju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bogatom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jezičkom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kulturnom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raznolikošću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kontinenta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kojem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žive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Evropa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bogata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jezicima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postoji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preko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200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evropskih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jezika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građani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Evrope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govore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mnoge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jezike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Zanimljiv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podatak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 se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Londonu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čuti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od 300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različitih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jezika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 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ovoj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metropoli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živi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nacionalnosti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populacijom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10.000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ljudi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724" y="3322749"/>
            <a:ext cx="3452868" cy="31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8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Dani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 jezika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uk stefanovic karadz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96" y="4246406"/>
            <a:ext cx="205740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8000" y="1390429"/>
            <a:ext cx="6096000" cy="43735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750"/>
              </a:spcBef>
              <a:spcAft>
                <a:spcPts val="1800"/>
              </a:spcAft>
            </a:pP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Međunarodni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maternjeg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(21.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februar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Međunarodni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maternjeg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proslavlja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februara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promoviše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višejezičnost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kulturnu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raznolikost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Ovaj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praznik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UNESCO je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ustanovio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1999.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čast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studentima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Bangladešu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1952.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borili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ginuli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prepoznavanje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bengalskog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dirty="0" smtClean="0">
              <a:solidFill>
                <a:srgbClr val="47425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sr-Latn-RS" dirty="0" smtClean="0">
              <a:solidFill>
                <a:srgbClr val="47425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Srbiji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Međunarodni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maternjeg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obeležava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Tršiću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rodnom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mestu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Vuka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Stefanovića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Karadžića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Srpskim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jezikom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govori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12 </a:t>
            </a:r>
            <a:r>
              <a:rPr lang="en-US" u="none" strike="noStrike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miliona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ljudi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zanimljivo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da je on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jedini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evropski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digrafijom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istovremeno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pisma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ćirilicu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latinicu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1026" y="1480581"/>
            <a:ext cx="6096000" cy="43585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75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gramatike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engleskog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(4.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Gramatika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naročito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onog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stranog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predstavlja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veliki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izazov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svakoj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generaciji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đaka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Sjedinjenim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Američkim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Državama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svoj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praznik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svakog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obeležava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b="1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gramatike</a:t>
            </a:r>
            <a:r>
              <a:rPr lang="en-US" b="1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engleskog</a:t>
            </a:r>
            <a:r>
              <a:rPr lang="en-US" b="1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Tada se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promoviše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pravilno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korišćenje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gramatike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ističe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njen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značaj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komunikaciji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dirty="0" smtClean="0">
              <a:solidFill>
                <a:srgbClr val="47425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sr-Latn-RS" dirty="0" smtClean="0">
              <a:solidFill>
                <a:srgbClr val="47425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Ovaj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praznik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uspostavljen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2008.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tadašnji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predsednik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Amerike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Džordž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Buš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poslao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u="none" strike="noStrike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pismo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Udruženju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promociju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dobre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gramatike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pozdravlja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ovaj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praznik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slave!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966" y="1275007"/>
            <a:ext cx="3464417" cy="478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884378"/>
            <a:ext cx="6096000" cy="34881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75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francuskog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(20. mart)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Čitav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mesec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mart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posvećen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frankofoniji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ipak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20. mart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smatra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Danom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francuskog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Tog dana 1970.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osnovana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Međunarodna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organizacija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Frankofonija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zadatak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jača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promoviše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upotrebu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francuskog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Ona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danas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broji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u="none" strike="noStrike" dirty="0" smtClean="0">
                <a:solidFill>
                  <a:srgbClr val="D65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88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članica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nalazi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Srbija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dirty="0" smtClean="0">
              <a:solidFill>
                <a:srgbClr val="47425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frankofonija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nastao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1880.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obuhvata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ljude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koriste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francuski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kojih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danas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300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miliona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039" y="5227413"/>
            <a:ext cx="32575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736197"/>
            <a:ext cx="6096000" cy="36670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75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kineskog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(20.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april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kineskog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slavi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20.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aprila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legendi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taj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Cang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Đije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倉頡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Cangjie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četvorooki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pisar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Žutog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stvorio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kinesko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pismo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Kineski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jedan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najstarijih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najrasprostranjenijih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živih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dirty="0" smtClean="0">
              <a:solidFill>
                <a:srgbClr val="47425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sr-Latn-RS" dirty="0">
              <a:solidFill>
                <a:srgbClr val="47425D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Čak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svaki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šesti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čovek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planeti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govori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njime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Prati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reputacija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najtežeg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učenje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Sadrži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50000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karaktera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od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kojih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većina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upotrebi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Da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biste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smatrali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poznavaocem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kineskog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neophodno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da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znate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prepoznate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2500 </a:t>
            </a:r>
            <a:r>
              <a:rPr lang="en-US" dirty="0" err="1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karaktera</a:t>
            </a:r>
            <a:r>
              <a:rPr lang="en-US" dirty="0" smtClean="0">
                <a:solidFill>
                  <a:srgbClr val="4742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548" y="3683358"/>
            <a:ext cx="2060621" cy="255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5322" y="997848"/>
            <a:ext cx="6658628" cy="5229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5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španskog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engleskog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jezika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(23. </a:t>
            </a:r>
            <a:r>
              <a:rPr lang="en-US" sz="2400" b="1" dirty="0" err="1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april</a:t>
            </a:r>
            <a:r>
              <a:rPr lang="en-US" sz="2400" b="1" dirty="0" smtClean="0">
                <a:solidFill>
                  <a:srgbClr val="44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Nekoliko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dana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kasnije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23.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aprila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obeležavaju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Dan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španskog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engleskog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jezika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Ova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dva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praznika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slave se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istog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datuma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nezavisno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jedan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od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drugog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U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Španiji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tada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obeležava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godišnjica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smrti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Migela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Servantesa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u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Velikoj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Britaniji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Vilijama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Šekspira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sr-Latn-RS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endParaRPr lang="sr-Latn-R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Dva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velika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pisca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upokojila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23.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aprila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1616.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godine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iako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Šekspir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preminuo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čak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10 dana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nakon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Servantesa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ovog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(ne)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slaganja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datumima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došlo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toga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Španiji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korišćen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Gregorijanski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kalendar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Engleskoj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uvek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računali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Julijanskom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kalendaru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današnje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23.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aprila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obeležava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Svetski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knjige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autorskih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čast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slavnih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pisaca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918" y="4210569"/>
            <a:ext cx="2145978" cy="2145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44" y="230997"/>
            <a:ext cx="214597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726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MS Gothic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                        Dani jezika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9</cp:revision>
  <dcterms:created xsi:type="dcterms:W3CDTF">2022-09-25T18:03:51Z</dcterms:created>
  <dcterms:modified xsi:type="dcterms:W3CDTF">2022-09-25T21:34:02Z</dcterms:modified>
</cp:coreProperties>
</file>